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64" r:id="rId4"/>
    <p:sldId id="265" r:id="rId5"/>
    <p:sldId id="266" r:id="rId6"/>
    <p:sldId id="257" r:id="rId7"/>
    <p:sldId id="258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6913" autoAdjust="0"/>
  </p:normalViewPr>
  <p:slideViewPr>
    <p:cSldViewPr snapToGrid="0">
      <p:cViewPr varScale="1">
        <p:scale>
          <a:sx n="48" d="100"/>
          <a:sy n="48" d="100"/>
        </p:scale>
        <p:origin x="67" y="5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38C77-115A-45BB-A2B7-8E771E0A03D9}" type="datetimeFigureOut">
              <a:rPr lang="en-GB" smtClean="0"/>
              <a:t>10/01/2020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59E733-D7DA-49CB-8B9B-52574299E4A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077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Wings, Angels, God</a:t>
            </a:r>
          </a:p>
          <a:p>
            <a:r>
              <a:rPr lang="en-GB" dirty="0"/>
              <a:t>Above = good</a:t>
            </a:r>
          </a:p>
          <a:p>
            <a:r>
              <a:rPr lang="en-GB" dirty="0"/>
              <a:t>Down = bad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59E733-D7DA-49CB-8B9B-52574299E4A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694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nterest.co.uk/pratzzzj/textual-logo-design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rovoprimary.com/blog/wp-content/blogpix/g3_egyptian_patterns_j_2401071.pdf" TargetMode="External"/><Relationship Id="rId2" Type="http://schemas.openxmlformats.org/officeDocument/2006/relationships/hyperlink" Target="http://dpworks.net/smilga/gashlycrumb-tinies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s.com/teaching-resource/calligrams-shape-poetry-6309459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DF7E98-6C9D-4E3E-9909-64475FCBC1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/>
              <a:t>Lesson</a:t>
            </a:r>
            <a:r>
              <a:rPr lang="nl-NL" dirty="0"/>
              <a:t> 5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447C80A-E4D3-4DE5-BEE3-82A0454AA4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313512"/>
          </a:xfrm>
        </p:spPr>
        <p:txBody>
          <a:bodyPr>
            <a:normAutofit/>
          </a:bodyPr>
          <a:lstStyle/>
          <a:p>
            <a:r>
              <a:rPr lang="nl-NL" dirty="0" err="1" smtClean="0"/>
              <a:t>Alphabet</a:t>
            </a:r>
            <a:r>
              <a:rPr lang="nl-NL" dirty="0" smtClean="0"/>
              <a:t> </a:t>
            </a:r>
            <a:r>
              <a:rPr lang="nl-NL" dirty="0" err="1" smtClean="0"/>
              <a:t>poetry</a:t>
            </a:r>
            <a:r>
              <a:rPr lang="nl-NL" dirty="0" smtClean="0"/>
              <a:t>  + </a:t>
            </a:r>
            <a:r>
              <a:rPr lang="nl-NL" dirty="0" err="1" smtClean="0"/>
              <a:t>acrostic</a:t>
            </a:r>
            <a:r>
              <a:rPr lang="nl-NL" dirty="0" smtClean="0"/>
              <a:t> </a:t>
            </a:r>
            <a:r>
              <a:rPr lang="nl-NL" dirty="0" err="1" smtClean="0"/>
              <a:t>poetry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+</a:t>
            </a:r>
          </a:p>
          <a:p>
            <a:r>
              <a:rPr lang="nl-NL" dirty="0" err="1" smtClean="0"/>
              <a:t>Shape</a:t>
            </a:r>
            <a:r>
              <a:rPr lang="nl-NL" dirty="0" smtClean="0"/>
              <a:t> </a:t>
            </a:r>
            <a:r>
              <a:rPr lang="nl-NL" dirty="0" err="1"/>
              <a:t>poetry</a:t>
            </a:r>
            <a:r>
              <a:rPr lang="nl-NL" dirty="0"/>
              <a:t> / </a:t>
            </a:r>
            <a:r>
              <a:rPr lang="nl-NL" dirty="0" err="1"/>
              <a:t>calliGRAM</a:t>
            </a:r>
            <a:r>
              <a:rPr lang="nl-NL" dirty="0"/>
              <a:t> / CONCRETE VERSE </a:t>
            </a:r>
          </a:p>
        </p:txBody>
      </p:sp>
    </p:spTree>
    <p:extLst>
      <p:ext uri="{BB962C8B-B14F-4D97-AF65-F5344CB8AC3E}">
        <p14:creationId xmlns:p14="http://schemas.microsoft.com/office/powerpoint/2010/main" val="2102566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1669046F-5838-4C7A-BBE8-A77F40FD9C7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2D5E6CDB-92ED-43A1-9491-C46E2C8E995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7EFCF05C-6070-460B-8E60-12BE3EFD19F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CFD731F1-726F-453E-9516-3058095DE995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1" name="Group 80">
            <a:extLst>
              <a:ext uri="{FF2B5EF4-FFF2-40B4-BE49-F238E27FC236}">
                <a16:creationId xmlns:a16="http://schemas.microsoft.com/office/drawing/2014/main" id="{EBB966BC-DC49-4138-8DEF-B1CD13033926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2237" y="482171"/>
            <a:ext cx="6104331" cy="5149101"/>
            <a:chOff x="632237" y="482171"/>
            <a:chExt cx="6104331" cy="5149101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EDD0BD06-EC5B-4F0E-A221-562BC2BA69B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237" y="482171"/>
              <a:ext cx="6104331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634200B3-EC47-4A5B-A640-7118BF6AD27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5296" y="812507"/>
              <a:ext cx="5471355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5" name="Rectangle 84">
            <a:extLst>
              <a:ext uri="{FF2B5EF4-FFF2-40B4-BE49-F238E27FC236}">
                <a16:creationId xmlns:a16="http://schemas.microsoft.com/office/drawing/2014/main" id="{23B9DAF8-7DB4-40CB-85F8-7E02F95C6CA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7042" y="984450"/>
            <a:ext cx="5145580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606AED2C-61BA-485C-9DD4-B23B6280F9D8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8029" y="1847088"/>
            <a:ext cx="352036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5124" name="Picture 4" descr="Afbeeldingsresultaat voor calligram condom">
            <a:hlinkClick r:id="rId3"/>
            <a:extLst>
              <a:ext uri="{FF2B5EF4-FFF2-40B4-BE49-F238E27FC236}">
                <a16:creationId xmlns:a16="http://schemas.microsoft.com/office/drawing/2014/main" id="{8EF9F5AB-A456-4B6C-876E-2C6A08E724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223" y="1324441"/>
            <a:ext cx="4825148" cy="3449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0DE1C1B-F14C-4AE6-BDFD-B9797A146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030" y="804520"/>
            <a:ext cx="3520367" cy="1049235"/>
          </a:xfrm>
        </p:spPr>
        <p:txBody>
          <a:bodyPr>
            <a:normAutofit/>
          </a:bodyPr>
          <a:lstStyle/>
          <a:p>
            <a:r>
              <a:rPr lang="nl-NL" dirty="0" err="1"/>
              <a:t>Exercise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354E16-FF7A-4C1C-B621-F58F4447C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029" y="2015732"/>
            <a:ext cx="3520368" cy="3450613"/>
          </a:xfrm>
        </p:spPr>
        <p:txBody>
          <a:bodyPr>
            <a:normAutofit/>
          </a:bodyPr>
          <a:lstStyle/>
          <a:p>
            <a:r>
              <a:rPr lang="nl-NL" dirty="0" err="1"/>
              <a:t>Discuss</a:t>
            </a:r>
            <a:r>
              <a:rPr lang="nl-NL" dirty="0"/>
              <a:t>: is </a:t>
            </a:r>
            <a:r>
              <a:rPr lang="nl-NL" dirty="0" err="1"/>
              <a:t>this</a:t>
            </a:r>
            <a:r>
              <a:rPr lang="nl-NL" dirty="0"/>
              <a:t> </a:t>
            </a:r>
            <a:r>
              <a:rPr lang="nl-NL" dirty="0" err="1"/>
              <a:t>still</a:t>
            </a:r>
            <a:r>
              <a:rPr lang="nl-NL" dirty="0"/>
              <a:t> </a:t>
            </a:r>
            <a:r>
              <a:rPr lang="nl-NL" dirty="0" err="1"/>
              <a:t>poetry</a:t>
            </a:r>
            <a:r>
              <a:rPr lang="nl-NL" dirty="0"/>
              <a:t>? </a:t>
            </a:r>
          </a:p>
          <a:p>
            <a:endParaRPr lang="nl-NL" dirty="0"/>
          </a:p>
          <a:p>
            <a:r>
              <a:rPr lang="nl-NL" dirty="0" err="1"/>
              <a:t>Try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make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/>
              <a:t>own</a:t>
            </a:r>
            <a:r>
              <a:rPr lang="nl-NL" dirty="0"/>
              <a:t> </a:t>
            </a:r>
            <a:r>
              <a:rPr lang="nl-NL" dirty="0" err="1"/>
              <a:t>shape</a:t>
            </a:r>
            <a:r>
              <a:rPr lang="nl-NL" dirty="0"/>
              <a:t> </a:t>
            </a:r>
            <a:r>
              <a:rPr lang="nl-NL" dirty="0" err="1"/>
              <a:t>poem</a:t>
            </a:r>
            <a:r>
              <a:rPr lang="nl-NL" dirty="0"/>
              <a:t>/</a:t>
            </a:r>
            <a:r>
              <a:rPr lang="nl-NL" dirty="0" err="1"/>
              <a:t>calligram</a:t>
            </a:r>
            <a:r>
              <a:rPr lang="nl-NL" dirty="0"/>
              <a:t>/concrete verse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8609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6ACA90-7D66-4973-80A7-1A3A0FAD8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Alphabet</a:t>
            </a:r>
            <a:r>
              <a:rPr lang="nl-NL" dirty="0"/>
              <a:t> </a:t>
            </a:r>
            <a:r>
              <a:rPr lang="nl-NL" dirty="0" err="1"/>
              <a:t>poetry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CE4529-06FA-4AFB-979C-AB69EE542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Poems </a:t>
            </a:r>
            <a:r>
              <a:rPr lang="nl-NL" sz="2000" dirty="0" err="1"/>
              <a:t>that</a:t>
            </a:r>
            <a:r>
              <a:rPr lang="nl-NL" sz="2000" dirty="0"/>
              <a:t> </a:t>
            </a:r>
            <a:r>
              <a:rPr lang="nl-NL" sz="2000" dirty="0" err="1"/>
              <a:t>use</a:t>
            </a:r>
            <a:r>
              <a:rPr lang="nl-NL" sz="2000" dirty="0"/>
              <a:t> </a:t>
            </a:r>
            <a:r>
              <a:rPr lang="nl-NL" sz="2000" dirty="0" err="1"/>
              <a:t>every</a:t>
            </a:r>
            <a:r>
              <a:rPr lang="nl-NL" sz="2000" dirty="0"/>
              <a:t> letter of </a:t>
            </a:r>
            <a:r>
              <a:rPr lang="nl-NL" sz="2000" dirty="0" err="1"/>
              <a:t>the</a:t>
            </a:r>
            <a:r>
              <a:rPr lang="nl-NL" sz="2000" dirty="0"/>
              <a:t> </a:t>
            </a:r>
            <a:r>
              <a:rPr lang="nl-NL" sz="2000" dirty="0" err="1"/>
              <a:t>alphabet</a:t>
            </a:r>
            <a:endParaRPr lang="nl-NL" sz="2000" dirty="0"/>
          </a:p>
          <a:p>
            <a:r>
              <a:rPr lang="nl-NL" sz="2000" dirty="0" err="1"/>
              <a:t>Can</a:t>
            </a:r>
            <a:r>
              <a:rPr lang="nl-NL" sz="2000" dirty="0"/>
              <a:t> </a:t>
            </a:r>
            <a:r>
              <a:rPr lang="nl-NL" sz="2000" dirty="0" err="1"/>
              <a:t>be</a:t>
            </a:r>
            <a:r>
              <a:rPr lang="nl-NL" sz="2000" dirty="0"/>
              <a:t> as </a:t>
            </a:r>
            <a:r>
              <a:rPr lang="nl-NL" sz="2000" dirty="0" err="1"/>
              <a:t>simple</a:t>
            </a:r>
            <a:r>
              <a:rPr lang="nl-NL" sz="2000" dirty="0"/>
              <a:t> or as </a:t>
            </a:r>
            <a:r>
              <a:rPr lang="nl-NL" sz="2000" dirty="0" err="1"/>
              <a:t>difficult</a:t>
            </a:r>
            <a:r>
              <a:rPr lang="nl-NL" sz="2000" dirty="0"/>
              <a:t> as </a:t>
            </a:r>
            <a:r>
              <a:rPr lang="nl-NL" sz="2000" dirty="0" err="1"/>
              <a:t>you</a:t>
            </a:r>
            <a:r>
              <a:rPr lang="nl-NL" sz="2000" dirty="0"/>
              <a:t> want </a:t>
            </a:r>
            <a:r>
              <a:rPr lang="nl-NL" sz="2000" dirty="0" err="1"/>
              <a:t>it</a:t>
            </a:r>
            <a:r>
              <a:rPr lang="nl-NL" sz="2000" dirty="0"/>
              <a:t> </a:t>
            </a:r>
            <a:r>
              <a:rPr lang="nl-NL" sz="2000" dirty="0" err="1"/>
              <a:t>to</a:t>
            </a:r>
            <a:r>
              <a:rPr lang="nl-NL" sz="2000" dirty="0"/>
              <a:t> </a:t>
            </a:r>
            <a:r>
              <a:rPr lang="nl-NL" sz="2000" dirty="0" err="1"/>
              <a:t>be</a:t>
            </a:r>
            <a:r>
              <a:rPr lang="nl-NL" sz="2000" dirty="0"/>
              <a:t>:</a:t>
            </a:r>
            <a:br>
              <a:rPr lang="nl-NL" sz="2000" dirty="0"/>
            </a:br>
            <a:r>
              <a:rPr lang="nl-NL" sz="2000" dirty="0"/>
              <a:t>	</a:t>
            </a:r>
          </a:p>
          <a:p>
            <a:pPr lvl="3"/>
            <a:r>
              <a:rPr lang="nl-NL" sz="2000" dirty="0" err="1">
                <a:hlinkClick r:id="rId2"/>
              </a:rPr>
              <a:t>Gashlycrumb</a:t>
            </a:r>
            <a:r>
              <a:rPr lang="nl-NL" sz="2000" dirty="0">
                <a:hlinkClick r:id="rId2"/>
              </a:rPr>
              <a:t> </a:t>
            </a:r>
            <a:r>
              <a:rPr lang="nl-NL" sz="2000" dirty="0" err="1">
                <a:hlinkClick r:id="rId2"/>
              </a:rPr>
              <a:t>Tinies</a:t>
            </a:r>
            <a:r>
              <a:rPr lang="nl-NL" sz="2000" dirty="0">
                <a:hlinkClick r:id="rId2"/>
              </a:rPr>
              <a:t> </a:t>
            </a:r>
            <a:r>
              <a:rPr lang="nl-NL" sz="2000" dirty="0"/>
              <a:t> - Edward </a:t>
            </a:r>
            <a:r>
              <a:rPr lang="nl-NL" sz="2000" dirty="0" err="1"/>
              <a:t>Gorey</a:t>
            </a:r>
            <a:endParaRPr lang="nl-NL" sz="2000" dirty="0"/>
          </a:p>
          <a:p>
            <a:pPr lvl="3"/>
            <a:r>
              <a:rPr lang="nl-NL" sz="2000" dirty="0">
                <a:hlinkClick r:id="rId3"/>
              </a:rPr>
              <a:t>A </a:t>
            </a:r>
            <a:r>
              <a:rPr lang="nl-NL" sz="2000" dirty="0" err="1">
                <a:hlinkClick r:id="rId3"/>
              </a:rPr>
              <a:t>Who’z</a:t>
            </a:r>
            <a:r>
              <a:rPr lang="nl-NL" sz="2000" dirty="0">
                <a:hlinkClick r:id="rId3"/>
              </a:rPr>
              <a:t> </a:t>
            </a:r>
            <a:r>
              <a:rPr lang="nl-NL" sz="2000" dirty="0" err="1">
                <a:hlinkClick r:id="rId3"/>
              </a:rPr>
              <a:t>Who</a:t>
            </a:r>
            <a:r>
              <a:rPr lang="nl-NL" sz="2000" dirty="0">
                <a:hlinkClick r:id="rId3"/>
              </a:rPr>
              <a:t> of </a:t>
            </a:r>
            <a:r>
              <a:rPr lang="nl-NL" sz="2000" dirty="0" err="1">
                <a:hlinkClick r:id="rId3"/>
              </a:rPr>
              <a:t>the</a:t>
            </a:r>
            <a:r>
              <a:rPr lang="nl-NL" sz="2000" dirty="0">
                <a:hlinkClick r:id="rId3"/>
              </a:rPr>
              <a:t> </a:t>
            </a:r>
            <a:r>
              <a:rPr lang="nl-NL" sz="2000" dirty="0" err="1">
                <a:hlinkClick r:id="rId3"/>
              </a:rPr>
              <a:t>Horrible</a:t>
            </a:r>
            <a:r>
              <a:rPr lang="nl-NL" sz="2000" dirty="0">
                <a:hlinkClick r:id="rId3"/>
              </a:rPr>
              <a:t> House </a:t>
            </a:r>
            <a:r>
              <a:rPr lang="nl-NL" sz="2000" dirty="0"/>
              <a:t>– Was Magee </a:t>
            </a:r>
          </a:p>
          <a:p>
            <a:pPr lvl="3"/>
            <a:endParaRPr lang="nl-NL" sz="2000" dirty="0"/>
          </a:p>
          <a:p>
            <a:r>
              <a:rPr lang="nl-NL" sz="2400" dirty="0" err="1"/>
              <a:t>Can</a:t>
            </a:r>
            <a:r>
              <a:rPr lang="nl-NL" sz="2400" dirty="0"/>
              <a:t> </a:t>
            </a:r>
            <a:r>
              <a:rPr lang="nl-NL" sz="2400" dirty="0" err="1"/>
              <a:t>you</a:t>
            </a:r>
            <a:r>
              <a:rPr lang="nl-NL" sz="2400" dirty="0"/>
              <a:t> </a:t>
            </a:r>
            <a:r>
              <a:rPr lang="nl-NL" sz="2400" dirty="0" err="1"/>
              <a:t>recognise</a:t>
            </a:r>
            <a:r>
              <a:rPr lang="nl-NL" sz="2400" dirty="0"/>
              <a:t> </a:t>
            </a:r>
            <a:r>
              <a:rPr lang="nl-NL" sz="2400" dirty="0" err="1"/>
              <a:t>any</a:t>
            </a:r>
            <a:r>
              <a:rPr lang="nl-NL" sz="2400" dirty="0"/>
              <a:t> of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poetric</a:t>
            </a:r>
            <a:r>
              <a:rPr lang="nl-NL" sz="2400" dirty="0"/>
              <a:t> </a:t>
            </a:r>
            <a:r>
              <a:rPr lang="nl-NL" sz="2400" dirty="0" err="1"/>
              <a:t>elements</a:t>
            </a:r>
            <a:r>
              <a:rPr lang="nl-NL" sz="2400" dirty="0"/>
              <a:t> in these </a:t>
            </a:r>
            <a:r>
              <a:rPr lang="nl-NL" sz="2400" dirty="0" err="1"/>
              <a:t>poems</a:t>
            </a:r>
            <a:r>
              <a:rPr lang="nl-NL" sz="2400" dirty="0"/>
              <a:t>?</a:t>
            </a:r>
          </a:p>
          <a:p>
            <a:pPr lvl="3"/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16819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56D98F-B6F2-499C-8CC3-CBC13520A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298714"/>
            <a:ext cx="10058400" cy="5181600"/>
          </a:xfrm>
        </p:spPr>
        <p:txBody>
          <a:bodyPr numCol="2"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A up said me dad,</a:t>
            </a:r>
          </a:p>
          <a:p>
            <a:pPr marL="0" indent="0">
              <a:buNone/>
            </a:pPr>
            <a:r>
              <a:rPr lang="en-US" dirty="0"/>
              <a:t>B off to bed with you.</a:t>
            </a:r>
          </a:p>
          <a:p>
            <a:pPr marL="0" indent="0">
              <a:buNone/>
            </a:pPr>
            <a:r>
              <a:rPr lang="en-US" dirty="0"/>
              <a:t>C it’s half past eight and I’ve</a:t>
            </a:r>
          </a:p>
          <a:p>
            <a:pPr marL="0" indent="0">
              <a:buNone/>
            </a:pPr>
            <a:r>
              <a:rPr lang="en-US" dirty="0"/>
              <a:t>Decided that for now it’s bed before nine.</a:t>
            </a:r>
          </a:p>
          <a:p>
            <a:pPr marL="0" indent="0">
              <a:buNone/>
            </a:pPr>
            <a:r>
              <a:rPr lang="en-US" dirty="0"/>
              <a:t>E can’t be serious I thought</a:t>
            </a:r>
          </a:p>
          <a:p>
            <a:pPr marL="0" indent="0">
              <a:buNone/>
            </a:pPr>
            <a:r>
              <a:rPr lang="en-US" dirty="0"/>
              <a:t>F he carries on like this I’ll never see any TV</a:t>
            </a:r>
          </a:p>
          <a:p>
            <a:pPr marL="0" indent="0">
              <a:buNone/>
            </a:pPr>
            <a:r>
              <a:rPr lang="en-US" dirty="0"/>
              <a:t>G I’ll lose my grasp of American slang.</a:t>
            </a:r>
          </a:p>
          <a:p>
            <a:pPr marL="0" indent="0">
              <a:buNone/>
            </a:pPr>
            <a:r>
              <a:rPr lang="en-US" dirty="0"/>
              <a:t>H not fair.</a:t>
            </a:r>
          </a:p>
          <a:p>
            <a:pPr marL="0" indent="0">
              <a:buNone/>
            </a:pPr>
            <a:r>
              <a:rPr lang="en-US" dirty="0"/>
              <a:t>I won’t go.</a:t>
            </a:r>
          </a:p>
          <a:p>
            <a:pPr marL="0" indent="0">
              <a:buNone/>
            </a:pPr>
            <a:r>
              <a:rPr lang="en-US" dirty="0"/>
              <a:t>J think I should protest?</a:t>
            </a:r>
          </a:p>
          <a:p>
            <a:pPr marL="0" indent="0">
              <a:buNone/>
            </a:pPr>
            <a:r>
              <a:rPr lang="en-US" dirty="0"/>
              <a:t>K I will.</a:t>
            </a:r>
          </a:p>
          <a:p>
            <a:pPr marL="0" indent="0">
              <a:buNone/>
            </a:pPr>
            <a:r>
              <a:rPr lang="en-US" dirty="0"/>
              <a:t>L o said me dad,</a:t>
            </a:r>
          </a:p>
          <a:p>
            <a:pPr marL="0" indent="0">
              <a:buNone/>
            </a:pPr>
            <a:r>
              <a:rPr lang="en-US" dirty="0"/>
              <a:t>M not standing for this</a:t>
            </a:r>
          </a:p>
          <a:p>
            <a:pPr marL="0" indent="0">
              <a:buNone/>
            </a:pPr>
            <a:r>
              <a:rPr lang="en-US" dirty="0"/>
              <a:t>N y kid thinks he can disobey me has got another thing coming.</a:t>
            </a:r>
          </a:p>
          <a:p>
            <a:pPr marL="0" indent="0">
              <a:buNone/>
            </a:pPr>
            <a:r>
              <a:rPr lang="en-US" dirty="0"/>
              <a:t>O yes he has!</a:t>
            </a:r>
          </a:p>
          <a:p>
            <a:pPr marL="0" indent="0">
              <a:buNone/>
            </a:pPr>
            <a:r>
              <a:rPr lang="en-US" dirty="0"/>
              <a:t>P, then wash your hands and face, do your teeth and straight to bed.</a:t>
            </a:r>
          </a:p>
          <a:p>
            <a:pPr marL="0" indent="0">
              <a:buNone/>
            </a:pPr>
            <a:r>
              <a:rPr lang="en-US" dirty="0"/>
              <a:t>Q then, your sisters will have finished soon.</a:t>
            </a:r>
          </a:p>
          <a:p>
            <a:pPr marL="0" indent="0">
              <a:buNone/>
            </a:pPr>
            <a:r>
              <a:rPr lang="en-US" dirty="0"/>
              <a:t>R you ready yet? Wash that face properly</a:t>
            </a:r>
          </a:p>
          <a:p>
            <a:pPr marL="0" indent="0">
              <a:buNone/>
            </a:pPr>
            <a:r>
              <a:rPr lang="en-US" dirty="0"/>
              <a:t>S </a:t>
            </a:r>
            <a:r>
              <a:rPr lang="en-US" dirty="0" err="1"/>
              <a:t>pecially</a:t>
            </a:r>
            <a:r>
              <a:rPr lang="en-US" dirty="0"/>
              <a:t> round your nose. It’s disgusting.</a:t>
            </a:r>
          </a:p>
          <a:p>
            <a:pPr marL="0" indent="0">
              <a:buNone/>
            </a:pPr>
            <a:r>
              <a:rPr lang="en-US" dirty="0"/>
              <a:t>T? No you can’t. If you drink tea now you will wet the bed</a:t>
            </a:r>
          </a:p>
          <a:p>
            <a:pPr marL="0" indent="0">
              <a:buNone/>
            </a:pPr>
            <a:r>
              <a:rPr lang="en-US" dirty="0"/>
              <a:t>U will you know.</a:t>
            </a:r>
          </a:p>
          <a:p>
            <a:pPr marL="0" indent="0">
              <a:buNone/>
            </a:pPr>
            <a:r>
              <a:rPr lang="en-US" dirty="0"/>
              <a:t>V end of a perfect day. Now I’ll tuck you in</a:t>
            </a:r>
          </a:p>
          <a:p>
            <a:pPr marL="0" indent="0">
              <a:buNone/>
            </a:pPr>
            <a:r>
              <a:rPr lang="en-US" dirty="0"/>
              <a:t>W up to save space. Then I can fit your brother in too- and the dog and the hamster. There you all fit in.</a:t>
            </a:r>
          </a:p>
          <a:p>
            <a:pPr marL="0" indent="0">
              <a:buNone/>
            </a:pPr>
            <a:r>
              <a:rPr lang="en-US" dirty="0" err="1"/>
              <a:t>Xactly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Y don’t you like it? It’s </a:t>
            </a:r>
            <a:r>
              <a:rPr lang="en-US" dirty="0" err="1"/>
              <a:t>cosy</a:t>
            </a:r>
            <a:r>
              <a:rPr lang="en-US" dirty="0"/>
              <a:t>, space-saving, economical</a:t>
            </a:r>
            <a:r>
              <a:rPr lang="en-US" dirty="0" smtClean="0"/>
              <a:t>. Go </a:t>
            </a:r>
            <a:r>
              <a:rPr lang="en-US" dirty="0"/>
              <a:t>to sleep. Not a peep. Do exactly as I</a:t>
            </a:r>
          </a:p>
          <a:p>
            <a:pPr marL="0" indent="0">
              <a:buNone/>
            </a:pPr>
            <a:r>
              <a:rPr lang="en-US" dirty="0"/>
              <a:t>ZZZZZZZZZZZZZZZZZZZZZZZZZZ</a:t>
            </a:r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0673A8B5-79D7-497C-B9E1-B4E58FA43774}"/>
              </a:ext>
            </a:extLst>
          </p:cNvPr>
          <p:cNvSpPr txBox="1"/>
          <p:nvPr/>
        </p:nvSpPr>
        <p:spPr>
          <a:xfrm>
            <a:off x="1066800" y="583095"/>
            <a:ext cx="3737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A </a:t>
            </a:r>
            <a:r>
              <a:rPr lang="nl-NL" dirty="0" err="1"/>
              <a:t>to</a:t>
            </a:r>
            <a:r>
              <a:rPr lang="nl-NL" dirty="0"/>
              <a:t> Z – </a:t>
            </a:r>
            <a:r>
              <a:rPr lang="nl-NL" dirty="0" err="1"/>
              <a:t>Michaela</a:t>
            </a:r>
            <a:r>
              <a:rPr lang="nl-NL" dirty="0"/>
              <a:t> Morgan</a:t>
            </a:r>
          </a:p>
        </p:txBody>
      </p:sp>
    </p:spTree>
    <p:extLst>
      <p:ext uri="{BB962C8B-B14F-4D97-AF65-F5344CB8AC3E}">
        <p14:creationId xmlns:p14="http://schemas.microsoft.com/office/powerpoint/2010/main" val="3345393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acrostic poem">
            <a:extLst>
              <a:ext uri="{FF2B5EF4-FFF2-40B4-BE49-F238E27FC236}">
                <a16:creationId xmlns:a16="http://schemas.microsoft.com/office/drawing/2014/main" id="{8095B7D7-C0E4-4A75-A55B-F14B2A3077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59231" y="1463039"/>
            <a:ext cx="5990552" cy="3780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DC82AB7-CBBE-4132-B7DF-A7FCBF951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4082" y="642594"/>
            <a:ext cx="4472921" cy="1371600"/>
          </a:xfrm>
        </p:spPr>
        <p:txBody>
          <a:bodyPr>
            <a:normAutofit/>
          </a:bodyPr>
          <a:lstStyle/>
          <a:p>
            <a:r>
              <a:rPr lang="nl-NL" sz="4400"/>
              <a:t>Acrostic poetry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AE2290-72BA-4A7D-BEF6-8714F033D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3530" y="1594614"/>
            <a:ext cx="4819019" cy="4778051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The first word of each line makes a word or phrase downwards.</a:t>
            </a:r>
          </a:p>
          <a:p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5609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exercise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Try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write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</a:t>
            </a:r>
            <a:r>
              <a:rPr lang="nl-NL" dirty="0" err="1"/>
              <a:t>acrostic</a:t>
            </a:r>
            <a:r>
              <a:rPr lang="nl-NL" dirty="0"/>
              <a:t> </a:t>
            </a:r>
            <a:r>
              <a:rPr lang="nl-NL" dirty="0" err="1"/>
              <a:t>poem</a:t>
            </a:r>
            <a:r>
              <a:rPr lang="nl-NL" dirty="0"/>
              <a:t>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79822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" name="Rectangle 102">
            <a:extLst>
              <a:ext uri="{FF2B5EF4-FFF2-40B4-BE49-F238E27FC236}">
                <a16:creationId xmlns:a16="http://schemas.microsoft.com/office/drawing/2014/main" id="{152A018C-865F-463F-944D-5C2ED23C45F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7E07FF13-A7EB-4465-B3A3-E8B26C0488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07" name="Picture 106">
            <a:extLst>
              <a:ext uri="{FF2B5EF4-FFF2-40B4-BE49-F238E27FC236}">
                <a16:creationId xmlns:a16="http://schemas.microsoft.com/office/drawing/2014/main" id="{63325370-A7EA-4294-B4F2-3282DB3DFD1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BC3070B6-C738-4874-9F3C-09E5E6855E6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F738849B-C66C-41F3-80F9-277CCD95F97E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7" y="1847088"/>
            <a:ext cx="495610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057" name="Group 112">
            <a:extLst>
              <a:ext uri="{FF2B5EF4-FFF2-40B4-BE49-F238E27FC236}">
                <a16:creationId xmlns:a16="http://schemas.microsoft.com/office/drawing/2014/main" id="{408AC817-B4B8-429C-B507-074E447CCF56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99254" y="482171"/>
            <a:ext cx="4652668" cy="5149101"/>
            <a:chOff x="6885125" y="583365"/>
            <a:chExt cx="4652668" cy="5181928"/>
          </a:xfrm>
        </p:grpSpPr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550B18D8-C579-42C4-80E7-118866B9DAE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85125" y="583365"/>
              <a:ext cx="4652668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9058F23F-80CD-4CDB-9817-D85CAA98211C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225358" y="915807"/>
              <a:ext cx="400124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49" name="Picture 2" descr="Gerelateerde afbeelding">
            <a:extLst>
              <a:ext uri="{FF2B5EF4-FFF2-40B4-BE49-F238E27FC236}">
                <a16:creationId xmlns:a16="http://schemas.microsoft.com/office/drawing/2014/main" id="{4DFB0F7C-A84D-465B-84AF-E8D2E20241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59" r="-3" b="10068"/>
          <a:stretch/>
        </p:blipFill>
        <p:spPr bwMode="auto">
          <a:xfrm>
            <a:off x="7371471" y="888518"/>
            <a:ext cx="3742005" cy="430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3768EFD-A4C0-472C-BF1A-5F1733376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1" y="804520"/>
            <a:ext cx="4958419" cy="1049235"/>
          </a:xfrm>
        </p:spPr>
        <p:txBody>
          <a:bodyPr vert="horz" lIns="91440" tIns="45720" rIns="91440" bIns="0" rtlCol="0">
            <a:normAutofit/>
          </a:bodyPr>
          <a:lstStyle/>
          <a:p>
            <a:r>
              <a:rPr lang="en-US" dirty="0"/>
              <a:t>Easter wings</a:t>
            </a:r>
          </a:p>
        </p:txBody>
      </p:sp>
      <p:sp>
        <p:nvSpPr>
          <p:cNvPr id="1050" name="Content Placeholder 1033"/>
          <p:cNvSpPr>
            <a:spLocks noGrp="1"/>
          </p:cNvSpPr>
          <p:nvPr>
            <p:ph idx="1"/>
          </p:nvPr>
        </p:nvSpPr>
        <p:spPr>
          <a:xfrm>
            <a:off x="1451581" y="2015732"/>
            <a:ext cx="4958419" cy="3450613"/>
          </a:xfrm>
        </p:spPr>
        <p:txBody>
          <a:bodyPr>
            <a:normAutofit/>
          </a:bodyPr>
          <a:lstStyle/>
          <a:p>
            <a:r>
              <a:rPr lang="en-US" dirty="0"/>
              <a:t>George Herbert </a:t>
            </a:r>
          </a:p>
          <a:p>
            <a:endParaRPr lang="en-US" dirty="0"/>
          </a:p>
          <a:p>
            <a:r>
              <a:rPr lang="en-US" dirty="0"/>
              <a:t>What does the shape represent?</a:t>
            </a:r>
          </a:p>
          <a:p>
            <a:r>
              <a:rPr lang="en-US" dirty="0"/>
              <a:t>How does the shape affect the poem?</a:t>
            </a:r>
          </a:p>
        </p:txBody>
      </p:sp>
    </p:spTree>
    <p:extLst>
      <p:ext uri="{BB962C8B-B14F-4D97-AF65-F5344CB8AC3E}">
        <p14:creationId xmlns:p14="http://schemas.microsoft.com/office/powerpoint/2010/main" val="1137217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2" name="Rectangle 141">
            <a:extLst>
              <a:ext uri="{FF2B5EF4-FFF2-40B4-BE49-F238E27FC236}">
                <a16:creationId xmlns:a16="http://schemas.microsoft.com/office/drawing/2014/main" id="{1669046F-5838-4C7A-BBE8-A77F40FD9C7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2D5E6CDB-92ED-43A1-9491-C46E2C8E995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146" name="Picture 145">
            <a:extLst>
              <a:ext uri="{FF2B5EF4-FFF2-40B4-BE49-F238E27FC236}">
                <a16:creationId xmlns:a16="http://schemas.microsoft.com/office/drawing/2014/main" id="{7EFCF05C-6070-460B-8E60-12BE3EFD19F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CFD731F1-726F-453E-9516-3058095DE995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EBB966BC-DC49-4138-8DEF-B1CD13033926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2237" y="482171"/>
            <a:ext cx="6104331" cy="5149101"/>
            <a:chOff x="632237" y="482171"/>
            <a:chExt cx="6104331" cy="5149101"/>
          </a:xfrm>
        </p:grpSpPr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EDD0BD06-EC5B-4F0E-A221-562BC2BA69B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237" y="482171"/>
              <a:ext cx="6104331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634200B3-EC47-4A5B-A640-7118BF6AD272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45296" y="812507"/>
              <a:ext cx="5471355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4" name="Rectangle 153">
            <a:extLst>
              <a:ext uri="{FF2B5EF4-FFF2-40B4-BE49-F238E27FC236}">
                <a16:creationId xmlns:a16="http://schemas.microsoft.com/office/drawing/2014/main" id="{23B9DAF8-7DB4-40CB-85F8-7E02F95C6CA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7042" y="984450"/>
            <a:ext cx="5145580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606AED2C-61BA-485C-9DD4-B23B6280F9D8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8029" y="1847088"/>
            <a:ext cx="352036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Afbeeldingsresultaat voor shape poem tornado">
            <a:extLst>
              <a:ext uri="{FF2B5EF4-FFF2-40B4-BE49-F238E27FC236}">
                <a16:creationId xmlns:a16="http://schemas.microsoft.com/office/drawing/2014/main" id="{CE3D4473-609D-4808-A747-860840DE42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271223" y="1515693"/>
            <a:ext cx="4825148" cy="3379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472EFD7-A17A-425E-8675-EF41C4626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8030" y="804520"/>
            <a:ext cx="3520367" cy="1049235"/>
          </a:xfrm>
        </p:spPr>
        <p:txBody>
          <a:bodyPr>
            <a:normAutofit/>
          </a:bodyPr>
          <a:lstStyle/>
          <a:p>
            <a:r>
              <a:rPr lang="nl-NL" dirty="0" err="1"/>
              <a:t>Shape</a:t>
            </a:r>
            <a:r>
              <a:rPr lang="nl-NL" dirty="0"/>
              <a:t> </a:t>
            </a:r>
            <a:r>
              <a:rPr lang="nl-NL" dirty="0" err="1"/>
              <a:t>poem</a:t>
            </a:r>
            <a:r>
              <a:rPr lang="nl-NL" dirty="0"/>
              <a:t>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FC0FF6-75B8-4378-A50B-E1B322888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029" y="2015732"/>
            <a:ext cx="3520368" cy="3450613"/>
          </a:xfrm>
        </p:spPr>
        <p:txBody>
          <a:bodyPr>
            <a:normAutofit/>
          </a:bodyPr>
          <a:lstStyle/>
          <a:p>
            <a:r>
              <a:rPr lang="nl-NL" dirty="0"/>
              <a:t>The </a:t>
            </a:r>
            <a:r>
              <a:rPr lang="nl-NL" dirty="0" err="1"/>
              <a:t>shape</a:t>
            </a:r>
            <a:r>
              <a:rPr lang="nl-NL" dirty="0"/>
              <a:t> of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poem</a:t>
            </a:r>
            <a:r>
              <a:rPr lang="nl-NL" dirty="0"/>
              <a:t> </a:t>
            </a:r>
            <a:r>
              <a:rPr lang="nl-NL" dirty="0" err="1"/>
              <a:t>symbolises</a:t>
            </a:r>
            <a:r>
              <a:rPr lang="nl-NL" dirty="0"/>
              <a:t> </a:t>
            </a:r>
            <a:r>
              <a:rPr lang="nl-NL" dirty="0" err="1"/>
              <a:t>the</a:t>
            </a:r>
            <a:r>
              <a:rPr lang="nl-NL" dirty="0"/>
              <a:t> subject of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poem</a:t>
            </a:r>
            <a:r>
              <a:rPr lang="nl-NL" dirty="0"/>
              <a:t>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0250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Rectangle 74">
            <a:extLst>
              <a:ext uri="{FF2B5EF4-FFF2-40B4-BE49-F238E27FC236}">
                <a16:creationId xmlns:a16="http://schemas.microsoft.com/office/drawing/2014/main" id="{EEA869E1-F851-4A52-92F5-77E592B76A5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7" name="Picture 76">
            <a:extLst>
              <a:ext uri="{FF2B5EF4-FFF2-40B4-BE49-F238E27FC236}">
                <a16:creationId xmlns:a16="http://schemas.microsoft.com/office/drawing/2014/main" id="{B083AD55-8296-44BD-8E14-DD2DDBC351B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2BF46B26-15FC-4C5A-94FA-AE9ED64B5C20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912F6065-5345-44BD-B66E-5487CCD7A9B9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83" name="Rectangle 82">
            <a:extLst>
              <a:ext uri="{FF2B5EF4-FFF2-40B4-BE49-F238E27FC236}">
                <a16:creationId xmlns:a16="http://schemas.microsoft.com/office/drawing/2014/main" id="{0EF77632-1A0C-4B9F-829B-226E68A78E9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F3DCFC27-6BCE-42B6-8372-070EA07685D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87" name="Picture 86">
            <a:extLst>
              <a:ext uri="{FF2B5EF4-FFF2-40B4-BE49-F238E27FC236}">
                <a16:creationId xmlns:a16="http://schemas.microsoft.com/office/drawing/2014/main" id="{F82046CE-87C5-4670-A404-6AB453F5A92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A224BAD7-5931-4CA6-BB58-0CBCFCFA65A5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8" name="Picture 6" descr="Afbeeldingsresultaat voor concrete verse square">
            <a:extLst>
              <a:ext uri="{FF2B5EF4-FFF2-40B4-BE49-F238E27FC236}">
                <a16:creationId xmlns:a16="http://schemas.microsoft.com/office/drawing/2014/main" id="{3E48D076-3FFF-4E59-AF0A-F6558BB621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148" y="498537"/>
            <a:ext cx="3621803" cy="349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96A4B1E0-284C-4A01-8141-A24D2B8EE093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776728" y="5027185"/>
            <a:ext cx="864301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Afbeeldingsresultaat voor concrete verse cat">
            <a:extLst>
              <a:ext uri="{FF2B5EF4-FFF2-40B4-BE49-F238E27FC236}">
                <a16:creationId xmlns:a16="http://schemas.microsoft.com/office/drawing/2014/main" id="{D031936A-5DDF-4631-B0FE-675D0541CC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6097" y="598647"/>
            <a:ext cx="5674597" cy="3495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A99CB01-4159-46E5-9ED8-13D629E13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6424" y="4460798"/>
            <a:ext cx="8637073" cy="558063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3600" dirty="0"/>
              <a:t>Concrete verse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9265EE-B5A5-478F-A823-7E1DB099F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6425" y="5029495"/>
            <a:ext cx="8637072" cy="429072"/>
          </a:xfrm>
        </p:spPr>
        <p:txBody>
          <a:bodyPr vert="horz" lIns="91440" tIns="91440" rIns="91440" bIns="91440" rtlCol="0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400" cap="all"/>
              <a:t>Not necessarily a poem.   Words that describe the subject become an image of the subject. </a:t>
            </a:r>
            <a:endParaRPr lang="en-US" sz="1400" cap="all" dirty="0"/>
          </a:p>
        </p:txBody>
      </p:sp>
    </p:spTree>
    <p:extLst>
      <p:ext uri="{BB962C8B-B14F-4D97-AF65-F5344CB8AC3E}">
        <p14:creationId xmlns:p14="http://schemas.microsoft.com/office/powerpoint/2010/main" val="2782783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74">
            <a:extLst>
              <a:ext uri="{FF2B5EF4-FFF2-40B4-BE49-F238E27FC236}">
                <a16:creationId xmlns:a16="http://schemas.microsoft.com/office/drawing/2014/main" id="{E724B9E8-02C8-4B2E-8770-A00A67760DF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105" name="Picture 76" descr="Afbeelding met binnen, meubels&#10;&#10;Beschrijving is gegenereerd met hoge betrouwbaarheid">
            <a:extLst>
              <a:ext uri="{FF2B5EF4-FFF2-40B4-BE49-F238E27FC236}">
                <a16:creationId xmlns:a16="http://schemas.microsoft.com/office/drawing/2014/main" id="{7B8AE548-0BFA-4792-9962-3375923C763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4106" name="Straight Connector 78">
            <a:extLst>
              <a:ext uri="{FF2B5EF4-FFF2-40B4-BE49-F238E27FC236}">
                <a16:creationId xmlns:a16="http://schemas.microsoft.com/office/drawing/2014/main" id="{67639EF4-FA83-4D85-90FE-B831AF283896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7" name="Straight Connector 80">
            <a:extLst>
              <a:ext uri="{FF2B5EF4-FFF2-40B4-BE49-F238E27FC236}">
                <a16:creationId xmlns:a16="http://schemas.microsoft.com/office/drawing/2014/main" id="{CC87E76A-8F50-413D-9BFC-C5A1525BD9B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4108" name="Rectangle 82">
            <a:extLst>
              <a:ext uri="{FF2B5EF4-FFF2-40B4-BE49-F238E27FC236}">
                <a16:creationId xmlns:a16="http://schemas.microsoft.com/office/drawing/2014/main" id="{0F28EA84-13B4-4494-A4D3-8DE462FF0E6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9" name="Rectangle 84">
            <a:extLst>
              <a:ext uri="{FF2B5EF4-FFF2-40B4-BE49-F238E27FC236}">
                <a16:creationId xmlns:a16="http://schemas.microsoft.com/office/drawing/2014/main" id="{6BEB1B24-66CE-4D63-A39D-2D1B481DF95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pic>
        <p:nvPicPr>
          <p:cNvPr id="4110" name="Picture 86" descr="Afbeelding met binnen, meubels&#10;&#10;Beschrijving is gegenereerd met hoge betrouwbaarheid">
            <a:extLst>
              <a:ext uri="{FF2B5EF4-FFF2-40B4-BE49-F238E27FC236}">
                <a16:creationId xmlns:a16="http://schemas.microsoft.com/office/drawing/2014/main" id="{E7233926-059A-41AD-A9F2-56552CF4FF6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4111" name="Straight Connector 88">
            <a:extLst>
              <a:ext uri="{FF2B5EF4-FFF2-40B4-BE49-F238E27FC236}">
                <a16:creationId xmlns:a16="http://schemas.microsoft.com/office/drawing/2014/main" id="{C13C145E-93D4-481E-92DC-736D9EBA37FC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2" name="Straight Connector 90">
            <a:extLst>
              <a:ext uri="{FF2B5EF4-FFF2-40B4-BE49-F238E27FC236}">
                <a16:creationId xmlns:a16="http://schemas.microsoft.com/office/drawing/2014/main" id="{78DE337D-1DBA-4536-8145-B43EE65C747D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4102" name="Picture 6" descr="Afbeeldingsresultaat voor calligram sentence">
            <a:hlinkClick r:id="rId3"/>
            <a:extLst>
              <a:ext uri="{FF2B5EF4-FFF2-40B4-BE49-F238E27FC236}">
                <a16:creationId xmlns:a16="http://schemas.microsoft.com/office/drawing/2014/main" id="{43D03AE7-4A5E-4D0C-B5F3-A85727A96A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9479" y="1670819"/>
            <a:ext cx="3693150" cy="27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Afbeeldingsresultaat voor calligram movement">
            <a:extLst>
              <a:ext uri="{FF2B5EF4-FFF2-40B4-BE49-F238E27FC236}">
                <a16:creationId xmlns:a16="http://schemas.microsoft.com/office/drawing/2014/main" id="{6FC9553A-6D35-46B3-A0BF-771A8839DA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7345" y="481108"/>
            <a:ext cx="3485185" cy="2491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Afbeeldingsresultaat voor calligram">
            <a:extLst>
              <a:ext uri="{FF2B5EF4-FFF2-40B4-BE49-F238E27FC236}">
                <a16:creationId xmlns:a16="http://schemas.microsoft.com/office/drawing/2014/main" id="{CB5226F8-9F58-44FB-8AE1-4A97A21BD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6051" y="3753012"/>
            <a:ext cx="3687168" cy="1262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B328CA3-EB09-4DD6-975B-C3B9DE898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301" y="1474969"/>
            <a:ext cx="2823919" cy="1868760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3600"/>
              <a:t>Calligram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4B0A55-D8DE-403B-98E5-6A9B497A8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302" y="3531204"/>
            <a:ext cx="2823919" cy="1610643"/>
          </a:xfrm>
        </p:spPr>
        <p:txBody>
          <a:bodyPr vert="horz" lIns="91440" tIns="91440" rIns="91440" bIns="91440" rtlCol="0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1600" cap="all"/>
              <a:t>Shape of the letters, words or whole poem to show the subject of the calligram in a visual way.</a:t>
            </a:r>
          </a:p>
        </p:txBody>
      </p:sp>
    </p:spTree>
    <p:extLst>
      <p:ext uri="{BB962C8B-B14F-4D97-AF65-F5344CB8AC3E}">
        <p14:creationId xmlns:p14="http://schemas.microsoft.com/office/powerpoint/2010/main" val="97151091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113</TotalTime>
  <Words>396</Words>
  <Application>Microsoft Office PowerPoint</Application>
  <PresentationFormat>Breedbeeld</PresentationFormat>
  <Paragraphs>61</Paragraphs>
  <Slides>10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Gill Sans MT</vt:lpstr>
      <vt:lpstr>Galerie</vt:lpstr>
      <vt:lpstr>Lesson 5</vt:lpstr>
      <vt:lpstr>Alphabet poetry</vt:lpstr>
      <vt:lpstr>PowerPoint-presentatie</vt:lpstr>
      <vt:lpstr>Acrostic poetry</vt:lpstr>
      <vt:lpstr>exercise</vt:lpstr>
      <vt:lpstr>Easter wings</vt:lpstr>
      <vt:lpstr>Shape poem </vt:lpstr>
      <vt:lpstr>Concrete verse</vt:lpstr>
      <vt:lpstr>Calligram</vt:lpstr>
      <vt:lpstr>Exercise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5</dc:title>
  <dc:creator>Noortje Geers</dc:creator>
  <cp:lastModifiedBy>Geers, Noortje</cp:lastModifiedBy>
  <cp:revision>8</cp:revision>
  <dcterms:created xsi:type="dcterms:W3CDTF">2018-02-21T14:56:56Z</dcterms:created>
  <dcterms:modified xsi:type="dcterms:W3CDTF">2020-01-10T11:19:52Z</dcterms:modified>
</cp:coreProperties>
</file>